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6" r:id="rId4"/>
    <p:sldId id="265" r:id="rId5"/>
    <p:sldId id="262" r:id="rId6"/>
    <p:sldId id="267" r:id="rId7"/>
  </p:sldIdLst>
  <p:sldSz cx="5765800" cy="3600450"/>
  <p:notesSz cx="5765800" cy="3600450"/>
  <p:embeddedFontLst>
    <p:embeddedFont>
      <p:font typeface="Arial" panose="020B060402020202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Tahoma" panose="020B0604030504040204" pitchFamily="34" charset="0"/>
      <p:regular r:id="rId18"/>
      <p:bold r:id="rId19"/>
    </p:embeddedFont>
    <p:embeddedFont>
      <p:font typeface="Times New Roman" panose="02020603050405020304" pitchFamily="18" charset="0"/>
      <p:regular r:id="rId20"/>
    </p:embeddedFont>
  </p:embeddedFontLst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50" d="100"/>
          <a:sy n="150" d="100"/>
        </p:scale>
        <p:origin x="1104" y="21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32435" y="1116139"/>
            <a:ext cx="4900930" cy="7560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64870" y="2016252"/>
            <a:ext cx="4036060" cy="9001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spc="-10" dirty="0"/>
              <a:t>John</a:t>
            </a:r>
            <a:r>
              <a:rPr spc="-15" dirty="0"/>
              <a:t> </a:t>
            </a:r>
            <a:r>
              <a:rPr spc="-10" dirty="0"/>
              <a:t>Doe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dirty="0"/>
              <a:t>July </a:t>
            </a:r>
            <a:r>
              <a:rPr spc="-10" dirty="0"/>
              <a:t>24, </a:t>
            </a:r>
            <a:r>
              <a:rPr spc="-20" dirty="0"/>
              <a:t>2019 </a:t>
            </a:r>
            <a:fld id="{81D60167-4931-47E6-BA6A-407CBD079E47}" type="slidenum">
              <a:rPr spc="-20" dirty="0"/>
              <a:t>‹#›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spc="-20" dirty="0"/>
              <a:t>9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spc="-10" dirty="0"/>
              <a:t>John</a:t>
            </a:r>
            <a:r>
              <a:rPr spc="-15" dirty="0"/>
              <a:t> </a:t>
            </a:r>
            <a:r>
              <a:rPr spc="-10" dirty="0"/>
              <a:t>Doe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dirty="0"/>
              <a:t>July </a:t>
            </a:r>
            <a:r>
              <a:rPr spc="-10" dirty="0"/>
              <a:t>24, </a:t>
            </a:r>
            <a:r>
              <a:rPr spc="-20" dirty="0"/>
              <a:t>2019 </a:t>
            </a:r>
            <a:fld id="{81D60167-4931-47E6-BA6A-407CBD079E47}" type="slidenum">
              <a:rPr spc="-20" dirty="0"/>
              <a:t>‹#›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spc="-20" dirty="0"/>
              <a:t>9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62432" y="777721"/>
            <a:ext cx="2493010" cy="20643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04870" y="863763"/>
            <a:ext cx="2493010" cy="1892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spc="-10" dirty="0"/>
              <a:t>John</a:t>
            </a:r>
            <a:r>
              <a:rPr spc="-15" dirty="0"/>
              <a:t> </a:t>
            </a:r>
            <a:r>
              <a:rPr spc="-10" dirty="0"/>
              <a:t>Doe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dirty="0"/>
              <a:t>July </a:t>
            </a:r>
            <a:r>
              <a:rPr spc="-10" dirty="0"/>
              <a:t>24, </a:t>
            </a:r>
            <a:r>
              <a:rPr spc="-20" dirty="0"/>
              <a:t>2019 </a:t>
            </a:r>
            <a:fld id="{81D60167-4931-47E6-BA6A-407CBD079E47}" type="slidenum">
              <a:rPr spc="-20" dirty="0"/>
              <a:t>‹#›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spc="-20" dirty="0"/>
              <a:t>9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spc="-10" dirty="0"/>
              <a:t>John</a:t>
            </a:r>
            <a:r>
              <a:rPr spc="-15" dirty="0"/>
              <a:t> </a:t>
            </a:r>
            <a:r>
              <a:rPr spc="-10" dirty="0"/>
              <a:t>Doe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dirty="0"/>
              <a:t>July </a:t>
            </a:r>
            <a:r>
              <a:rPr spc="-10" dirty="0"/>
              <a:t>24, </a:t>
            </a:r>
            <a:r>
              <a:rPr spc="-20" dirty="0"/>
              <a:t>2019 </a:t>
            </a:r>
            <a:fld id="{81D60167-4931-47E6-BA6A-407CBD079E47}" type="slidenum">
              <a:rPr spc="-20" dirty="0"/>
              <a:t>‹#›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spc="-20" dirty="0"/>
              <a:t>9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spc="-10" dirty="0"/>
              <a:t>John</a:t>
            </a:r>
            <a:r>
              <a:rPr spc="-15" dirty="0"/>
              <a:t> </a:t>
            </a:r>
            <a:r>
              <a:rPr spc="-10" dirty="0"/>
              <a:t>Doe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dirty="0"/>
              <a:t>July </a:t>
            </a:r>
            <a:r>
              <a:rPr spc="-10" dirty="0"/>
              <a:t>24, </a:t>
            </a:r>
            <a:r>
              <a:rPr spc="-20" dirty="0"/>
              <a:t>2019 </a:t>
            </a:r>
            <a:fld id="{81D60167-4931-47E6-BA6A-407CBD079E47}" type="slidenum">
              <a:rPr spc="-20" dirty="0"/>
              <a:t>‹#›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spc="-20" dirty="0"/>
              <a:t>9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2"/>
            <a:ext cx="5760085" cy="360045"/>
          </a:xfrm>
          <a:custGeom>
            <a:avLst/>
            <a:gdLst/>
            <a:ahLst/>
            <a:cxnLst/>
            <a:rect l="l" t="t" r="r" b="b"/>
            <a:pathLst>
              <a:path w="5760085" h="360045">
                <a:moveTo>
                  <a:pt x="5759996" y="0"/>
                </a:moveTo>
                <a:lnTo>
                  <a:pt x="0" y="0"/>
                </a:lnTo>
                <a:lnTo>
                  <a:pt x="0" y="359994"/>
                </a:lnTo>
                <a:lnTo>
                  <a:pt x="5759996" y="359994"/>
                </a:lnTo>
                <a:lnTo>
                  <a:pt x="5759996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82584" y="342618"/>
            <a:ext cx="1800631" cy="5073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210" y="1373724"/>
            <a:ext cx="4166235" cy="7429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00646" y="3495789"/>
            <a:ext cx="351155" cy="1022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spc="-10" dirty="0"/>
              <a:t>John</a:t>
            </a:r>
            <a:r>
              <a:rPr spc="-15" dirty="0"/>
              <a:t> </a:t>
            </a:r>
            <a:r>
              <a:rPr spc="-10" dirty="0"/>
              <a:t>Doe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88290" y="3348418"/>
            <a:ext cx="1326134" cy="18002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956378" y="3495789"/>
            <a:ext cx="749300" cy="1022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75"/>
              </a:lnSpc>
            </a:pPr>
            <a:r>
              <a:rPr dirty="0"/>
              <a:t>July </a:t>
            </a:r>
            <a:r>
              <a:rPr spc="-10" dirty="0"/>
              <a:t>24, </a:t>
            </a:r>
            <a:r>
              <a:rPr spc="-20" dirty="0"/>
              <a:t>2019 </a:t>
            </a:r>
            <a:fld id="{81D60167-4931-47E6-BA6A-407CBD079E47}" type="slidenum">
              <a:rPr spc="-20" dirty="0"/>
              <a:t>‹#›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spc="-20" dirty="0"/>
              <a:t>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open?id=1oDky78xWccAv8KOf1LVHuK-Ca7dn_Fy9&amp;usp=shari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X4eRYTh0PqQ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2205" y="294868"/>
            <a:ext cx="4488180" cy="82550"/>
          </a:xfrm>
          <a:custGeom>
            <a:avLst/>
            <a:gdLst/>
            <a:ahLst/>
            <a:cxnLst/>
            <a:rect l="l" t="t" r="r" b="b"/>
            <a:pathLst>
              <a:path w="4488180" h="82550">
                <a:moveTo>
                  <a:pt x="4437200" y="0"/>
                </a:moveTo>
                <a:lnTo>
                  <a:pt x="50800" y="0"/>
                </a:lnTo>
                <a:lnTo>
                  <a:pt x="31075" y="4008"/>
                </a:lnTo>
                <a:lnTo>
                  <a:pt x="14922" y="14922"/>
                </a:lnTo>
                <a:lnTo>
                  <a:pt x="4008" y="31075"/>
                </a:lnTo>
                <a:lnTo>
                  <a:pt x="0" y="50800"/>
                </a:lnTo>
                <a:lnTo>
                  <a:pt x="0" y="82384"/>
                </a:lnTo>
                <a:lnTo>
                  <a:pt x="4488000" y="82384"/>
                </a:lnTo>
                <a:lnTo>
                  <a:pt x="4488000" y="50800"/>
                </a:lnTo>
                <a:lnTo>
                  <a:pt x="4483992" y="31075"/>
                </a:lnTo>
                <a:lnTo>
                  <a:pt x="4473078" y="14922"/>
                </a:lnTo>
                <a:lnTo>
                  <a:pt x="4456925" y="4008"/>
                </a:lnTo>
                <a:lnTo>
                  <a:pt x="4437200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82205" y="339289"/>
            <a:ext cx="4488180" cy="642620"/>
          </a:xfrm>
          <a:custGeom>
            <a:avLst/>
            <a:gdLst/>
            <a:ahLst/>
            <a:cxnLst/>
            <a:rect l="l" t="t" r="r" b="b"/>
            <a:pathLst>
              <a:path w="4488180" h="642619">
                <a:moveTo>
                  <a:pt x="4488000" y="0"/>
                </a:moveTo>
                <a:lnTo>
                  <a:pt x="0" y="0"/>
                </a:lnTo>
                <a:lnTo>
                  <a:pt x="0" y="591519"/>
                </a:lnTo>
                <a:lnTo>
                  <a:pt x="4008" y="611243"/>
                </a:lnTo>
                <a:lnTo>
                  <a:pt x="14922" y="627396"/>
                </a:lnTo>
                <a:lnTo>
                  <a:pt x="31075" y="638310"/>
                </a:lnTo>
                <a:lnTo>
                  <a:pt x="50800" y="642319"/>
                </a:lnTo>
                <a:lnTo>
                  <a:pt x="4437200" y="642319"/>
                </a:lnTo>
                <a:lnTo>
                  <a:pt x="4456925" y="638310"/>
                </a:lnTo>
                <a:lnTo>
                  <a:pt x="4473078" y="627396"/>
                </a:lnTo>
                <a:lnTo>
                  <a:pt x="4483992" y="611243"/>
                </a:lnTo>
                <a:lnTo>
                  <a:pt x="4488000" y="591519"/>
                </a:lnTo>
                <a:lnTo>
                  <a:pt x="4488000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67807" y="374052"/>
            <a:ext cx="2424316" cy="507365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86995" algn="ctr">
              <a:lnSpc>
                <a:spcPct val="100000"/>
              </a:lnSpc>
              <a:spcBef>
                <a:spcPts val="565"/>
              </a:spcBef>
            </a:pPr>
            <a:r>
              <a:rPr lang="sk-SK" dirty="0" err="1"/>
              <a:t>Komunikace</a:t>
            </a:r>
            <a:r>
              <a:rPr lang="sk-SK" dirty="0"/>
              <a:t> s GPS </a:t>
            </a:r>
            <a:r>
              <a:rPr lang="sk-SK" dirty="0" err="1"/>
              <a:t>modulem</a:t>
            </a:r>
            <a:r>
              <a:rPr lang="sk-SK" dirty="0"/>
              <a:t> PA6H</a:t>
            </a:r>
            <a:endParaRPr sz="1100" dirty="0"/>
          </a:p>
        </p:txBody>
      </p:sp>
      <p:sp>
        <p:nvSpPr>
          <p:cNvPr id="5" name="object 5"/>
          <p:cNvSpPr/>
          <p:nvPr/>
        </p:nvSpPr>
        <p:spPr>
          <a:xfrm>
            <a:off x="682205" y="1132801"/>
            <a:ext cx="4488180" cy="82550"/>
          </a:xfrm>
          <a:custGeom>
            <a:avLst/>
            <a:gdLst/>
            <a:ahLst/>
            <a:cxnLst/>
            <a:rect l="l" t="t" r="r" b="b"/>
            <a:pathLst>
              <a:path w="4488180" h="82550">
                <a:moveTo>
                  <a:pt x="4437200" y="0"/>
                </a:moveTo>
                <a:lnTo>
                  <a:pt x="50800" y="0"/>
                </a:lnTo>
                <a:lnTo>
                  <a:pt x="31075" y="4008"/>
                </a:lnTo>
                <a:lnTo>
                  <a:pt x="14922" y="14922"/>
                </a:lnTo>
                <a:lnTo>
                  <a:pt x="4008" y="31075"/>
                </a:lnTo>
                <a:lnTo>
                  <a:pt x="0" y="50800"/>
                </a:lnTo>
                <a:lnTo>
                  <a:pt x="0" y="82384"/>
                </a:lnTo>
                <a:lnTo>
                  <a:pt x="4488000" y="82384"/>
                </a:lnTo>
                <a:lnTo>
                  <a:pt x="4488000" y="50800"/>
                </a:lnTo>
                <a:lnTo>
                  <a:pt x="4483992" y="31075"/>
                </a:lnTo>
                <a:lnTo>
                  <a:pt x="4473078" y="14922"/>
                </a:lnTo>
                <a:lnTo>
                  <a:pt x="4456925" y="4008"/>
                </a:lnTo>
                <a:lnTo>
                  <a:pt x="4437200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82205" y="1177218"/>
            <a:ext cx="4488180" cy="571500"/>
          </a:xfrm>
          <a:custGeom>
            <a:avLst/>
            <a:gdLst/>
            <a:ahLst/>
            <a:cxnLst/>
            <a:rect l="l" t="t" r="r" b="b"/>
            <a:pathLst>
              <a:path w="4488180" h="571500">
                <a:moveTo>
                  <a:pt x="4488000" y="0"/>
                </a:moveTo>
                <a:lnTo>
                  <a:pt x="0" y="0"/>
                </a:lnTo>
                <a:lnTo>
                  <a:pt x="0" y="520453"/>
                </a:lnTo>
                <a:lnTo>
                  <a:pt x="4008" y="540178"/>
                </a:lnTo>
                <a:lnTo>
                  <a:pt x="14922" y="556331"/>
                </a:lnTo>
                <a:lnTo>
                  <a:pt x="31075" y="567245"/>
                </a:lnTo>
                <a:lnTo>
                  <a:pt x="50800" y="571254"/>
                </a:lnTo>
                <a:lnTo>
                  <a:pt x="4437200" y="571254"/>
                </a:lnTo>
                <a:lnTo>
                  <a:pt x="4456925" y="567245"/>
                </a:lnTo>
                <a:lnTo>
                  <a:pt x="4473078" y="556331"/>
                </a:lnTo>
                <a:lnTo>
                  <a:pt x="4483992" y="540178"/>
                </a:lnTo>
                <a:lnTo>
                  <a:pt x="4488000" y="520453"/>
                </a:lnTo>
                <a:lnTo>
                  <a:pt x="4488000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477071" y="1248726"/>
            <a:ext cx="898525" cy="3629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0"/>
              </a:spcBef>
            </a:pPr>
            <a:r>
              <a:rPr lang="sk-SK" sz="1100" spc="-25" dirty="0">
                <a:solidFill>
                  <a:srgbClr val="FFFFFF"/>
                </a:solidFill>
                <a:latin typeface="Tahoma"/>
                <a:cs typeface="Tahoma"/>
              </a:rPr>
              <a:t>Martin Košút</a:t>
            </a:r>
          </a:p>
          <a:p>
            <a:pPr algn="ctr">
              <a:lnSpc>
                <a:spcPct val="100000"/>
              </a:lnSpc>
              <a:spcBef>
                <a:spcPts val="90"/>
              </a:spcBef>
            </a:pPr>
            <a:r>
              <a:rPr lang="sk-SK" sz="1100" spc="-25" dirty="0" err="1">
                <a:solidFill>
                  <a:srgbClr val="FFFFFF"/>
                </a:solidFill>
                <a:latin typeface="Tahoma"/>
                <a:cs typeface="Tahoma"/>
              </a:rPr>
              <a:t>Jan</a:t>
            </a:r>
            <a:r>
              <a:rPr lang="sk-SK" sz="1100" spc="-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sk-SK" sz="1100" spc="-25" dirty="0" err="1">
                <a:solidFill>
                  <a:srgbClr val="FFFFFF"/>
                </a:solidFill>
                <a:latin typeface="Tahoma"/>
                <a:cs typeface="Tahoma"/>
              </a:rPr>
              <a:t>Hocz</a:t>
            </a:r>
            <a:endParaRPr sz="11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33041" y="1806027"/>
            <a:ext cx="1494155" cy="2673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66040" marR="5080" indent="-53975">
              <a:lnSpc>
                <a:spcPts val="950"/>
              </a:lnSpc>
              <a:spcBef>
                <a:spcPts val="135"/>
              </a:spcBef>
            </a:pPr>
            <a:r>
              <a:rPr sz="800" dirty="0">
                <a:latin typeface="Arial"/>
                <a:cs typeface="Arial"/>
              </a:rPr>
              <a:t>Department </a:t>
            </a:r>
            <a:r>
              <a:rPr sz="800" spc="5" dirty="0">
                <a:latin typeface="Arial"/>
                <a:cs typeface="Arial"/>
              </a:rPr>
              <a:t>of </a:t>
            </a:r>
            <a:r>
              <a:rPr sz="800" spc="-15" dirty="0">
                <a:latin typeface="Arial"/>
                <a:cs typeface="Arial"/>
              </a:rPr>
              <a:t>Radio </a:t>
            </a:r>
            <a:r>
              <a:rPr sz="800" spc="-10" dirty="0">
                <a:latin typeface="Arial"/>
                <a:cs typeface="Arial"/>
              </a:rPr>
              <a:t>Electronics  </a:t>
            </a:r>
            <a:r>
              <a:rPr sz="800" spc="5" dirty="0">
                <a:latin typeface="Arial"/>
                <a:cs typeface="Arial"/>
              </a:rPr>
              <a:t>Brno </a:t>
            </a:r>
            <a:r>
              <a:rPr sz="800" spc="-5" dirty="0">
                <a:latin typeface="Arial"/>
                <a:cs typeface="Arial"/>
              </a:rPr>
              <a:t>University </a:t>
            </a:r>
            <a:r>
              <a:rPr sz="800" spc="5" dirty="0">
                <a:latin typeface="Arial"/>
                <a:cs typeface="Arial"/>
              </a:rPr>
              <a:t>of</a:t>
            </a:r>
            <a:r>
              <a:rPr sz="800" spc="125" dirty="0">
                <a:latin typeface="Arial"/>
                <a:cs typeface="Arial"/>
              </a:rPr>
              <a:t> </a:t>
            </a:r>
            <a:r>
              <a:rPr sz="800" spc="-15" dirty="0">
                <a:latin typeface="Arial"/>
                <a:cs typeface="Arial"/>
              </a:rPr>
              <a:t>Technology</a:t>
            </a:r>
            <a:endParaRPr sz="8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273300" y="2477433"/>
            <a:ext cx="1396442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sk-SK" sz="1100" spc="-10" dirty="0">
                <a:latin typeface="Tahoma"/>
                <a:cs typeface="Tahoma"/>
              </a:rPr>
              <a:t>December 18, </a:t>
            </a:r>
            <a:r>
              <a:rPr sz="1100" spc="-55" dirty="0">
                <a:latin typeface="Tahoma"/>
                <a:cs typeface="Tahoma"/>
              </a:rPr>
              <a:t>2019</a:t>
            </a:r>
            <a:endParaRPr sz="1100" dirty="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668231" y="2802077"/>
            <a:ext cx="515874" cy="5158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7296" y="59839"/>
            <a:ext cx="2258403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sk-SK" dirty="0"/>
              <a:t>Výstup z GPS modulu PA6H</a:t>
            </a:r>
            <a:endParaRPr spc="-15" dirty="0"/>
          </a:p>
        </p:txBody>
      </p:sp>
      <p:sp>
        <p:nvSpPr>
          <p:cNvPr id="3" name="object 3"/>
          <p:cNvSpPr/>
          <p:nvPr/>
        </p:nvSpPr>
        <p:spPr>
          <a:xfrm>
            <a:off x="5427040" y="30657"/>
            <a:ext cx="296951" cy="2969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25844" y="555546"/>
            <a:ext cx="4302760" cy="1263807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lang="sk-SK" sz="1100" b="1" spc="-80" dirty="0">
                <a:latin typeface="Tahoma"/>
                <a:cs typeface="Tahoma"/>
              </a:rPr>
              <a:t>NMEA </a:t>
            </a:r>
            <a:r>
              <a:rPr lang="sk-SK" sz="1100" b="1" spc="-80" dirty="0" err="1">
                <a:latin typeface="Tahoma"/>
                <a:cs typeface="Tahoma"/>
              </a:rPr>
              <a:t>data</a:t>
            </a:r>
            <a:endParaRPr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dirty="0">
                <a:latin typeface="Tahoma"/>
                <a:cs typeface="Tahoma"/>
              </a:rPr>
              <a:t>GPGGA (GPS Fix </a:t>
            </a:r>
            <a:r>
              <a:rPr lang="sk-SK" sz="1100" dirty="0" err="1">
                <a:latin typeface="Tahoma"/>
                <a:cs typeface="Tahoma"/>
              </a:rPr>
              <a:t>Data</a:t>
            </a:r>
            <a:r>
              <a:rPr lang="sk-SK" sz="1100" dirty="0">
                <a:latin typeface="Tahoma"/>
                <a:cs typeface="Tahoma"/>
              </a:rPr>
              <a:t>)</a:t>
            </a: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dirty="0">
                <a:latin typeface="Tahoma"/>
                <a:cs typeface="Tahoma"/>
              </a:rPr>
              <a:t>GPGSA (</a:t>
            </a:r>
            <a:r>
              <a:rPr lang="en-US" sz="1100" dirty="0">
                <a:latin typeface="Tahoma"/>
                <a:cs typeface="Tahoma"/>
              </a:rPr>
              <a:t>GPS DOP and active satellites</a:t>
            </a:r>
            <a:r>
              <a:rPr lang="sk-SK" sz="1100" dirty="0">
                <a:latin typeface="Tahoma"/>
                <a:cs typeface="Tahoma"/>
              </a:rPr>
              <a:t>)</a:t>
            </a: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dirty="0">
                <a:latin typeface="Tahoma"/>
                <a:cs typeface="Tahoma"/>
              </a:rPr>
              <a:t>GPRMC (</a:t>
            </a:r>
            <a:r>
              <a:rPr lang="en-US" sz="1100" dirty="0">
                <a:latin typeface="Tahoma"/>
                <a:cs typeface="Tahoma"/>
              </a:rPr>
              <a:t>Recommended minimum specific GP</a:t>
            </a:r>
            <a:r>
              <a:rPr lang="sk-SK" sz="1100" dirty="0">
                <a:latin typeface="Tahoma"/>
                <a:cs typeface="Tahoma"/>
              </a:rPr>
              <a:t>S</a:t>
            </a:r>
            <a:r>
              <a:rPr lang="en-US" sz="1100" dirty="0">
                <a:latin typeface="Tahoma"/>
                <a:cs typeface="Tahoma"/>
              </a:rPr>
              <a:t> data</a:t>
            </a:r>
            <a:r>
              <a:rPr lang="sk-SK" sz="1100" dirty="0">
                <a:latin typeface="Tahoma"/>
                <a:cs typeface="Tahoma"/>
              </a:rPr>
              <a:t>)</a:t>
            </a: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dirty="0">
                <a:latin typeface="Tahoma"/>
                <a:cs typeface="Tahoma"/>
              </a:rPr>
              <a:t>GPVTG (</a:t>
            </a:r>
            <a:r>
              <a:rPr lang="en-US" sz="1100" dirty="0">
                <a:latin typeface="Tahoma"/>
                <a:cs typeface="Tahoma"/>
              </a:rPr>
              <a:t>Track made good and ground speed</a:t>
            </a:r>
            <a:r>
              <a:rPr lang="sk-SK" sz="1100" dirty="0">
                <a:latin typeface="Tahoma"/>
                <a:cs typeface="Tahoma"/>
              </a:rPr>
              <a:t>)</a:t>
            </a: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dirty="0">
                <a:latin typeface="Tahoma"/>
                <a:cs typeface="Tahoma"/>
              </a:rPr>
              <a:t>GPGSV (GPS </a:t>
            </a:r>
            <a:r>
              <a:rPr lang="sk-SK" sz="1100" dirty="0" err="1">
                <a:latin typeface="Tahoma"/>
                <a:cs typeface="Tahoma"/>
              </a:rPr>
              <a:t>Satellites</a:t>
            </a:r>
            <a:r>
              <a:rPr lang="sk-SK" sz="1100" dirty="0">
                <a:latin typeface="Tahoma"/>
                <a:cs typeface="Tahoma"/>
              </a:rPr>
              <a:t> in </a:t>
            </a:r>
            <a:r>
              <a:rPr lang="sk-SK" sz="1100" dirty="0" err="1">
                <a:latin typeface="Tahoma"/>
                <a:cs typeface="Tahoma"/>
              </a:rPr>
              <a:t>view</a:t>
            </a:r>
            <a:r>
              <a:rPr lang="sk-SK" sz="1100" dirty="0">
                <a:latin typeface="Tahoma"/>
                <a:cs typeface="Tahoma"/>
              </a:rPr>
              <a:t>)</a:t>
            </a:r>
          </a:p>
        </p:txBody>
      </p:sp>
      <p:sp>
        <p:nvSpPr>
          <p:cNvPr id="8" name="object 8"/>
          <p:cNvSpPr/>
          <p:nvPr/>
        </p:nvSpPr>
        <p:spPr>
          <a:xfrm>
            <a:off x="0" y="3490353"/>
            <a:ext cx="1152525" cy="109855"/>
          </a:xfrm>
          <a:custGeom>
            <a:avLst/>
            <a:gdLst/>
            <a:ahLst/>
            <a:cxnLst/>
            <a:rect l="l" t="t" r="r" b="b"/>
            <a:pathLst>
              <a:path w="1152525" h="109854">
                <a:moveTo>
                  <a:pt x="1151978" y="0"/>
                </a:moveTo>
                <a:lnTo>
                  <a:pt x="0" y="0"/>
                </a:lnTo>
                <a:lnTo>
                  <a:pt x="0" y="109651"/>
                </a:lnTo>
                <a:lnTo>
                  <a:pt x="1151978" y="109651"/>
                </a:lnTo>
                <a:lnTo>
                  <a:pt x="1151978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151978" y="3490353"/>
            <a:ext cx="3168015" cy="109855"/>
          </a:xfrm>
          <a:custGeom>
            <a:avLst/>
            <a:gdLst/>
            <a:ahLst/>
            <a:cxnLst/>
            <a:rect l="l" t="t" r="r" b="b"/>
            <a:pathLst>
              <a:path w="3168015" h="109854">
                <a:moveTo>
                  <a:pt x="3168015" y="0"/>
                </a:moveTo>
                <a:lnTo>
                  <a:pt x="0" y="0"/>
                </a:lnTo>
                <a:lnTo>
                  <a:pt x="0" y="109651"/>
                </a:lnTo>
                <a:lnTo>
                  <a:pt x="3168015" y="109651"/>
                </a:lnTo>
                <a:lnTo>
                  <a:pt x="3168015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4319994" y="3490353"/>
            <a:ext cx="1440180" cy="109855"/>
          </a:xfrm>
          <a:custGeom>
            <a:avLst/>
            <a:gdLst/>
            <a:ahLst/>
            <a:cxnLst/>
            <a:rect l="l" t="t" r="r" b="b"/>
            <a:pathLst>
              <a:path w="1440179" h="109854">
                <a:moveTo>
                  <a:pt x="1440002" y="0"/>
                </a:moveTo>
                <a:lnTo>
                  <a:pt x="0" y="0"/>
                </a:lnTo>
                <a:lnTo>
                  <a:pt x="0" y="109651"/>
                </a:lnTo>
                <a:lnTo>
                  <a:pt x="1440002" y="109651"/>
                </a:lnTo>
                <a:lnTo>
                  <a:pt x="1440002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xfrm>
            <a:off x="167296" y="3495789"/>
            <a:ext cx="805854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pc="-10" dirty="0"/>
              <a:t>Martin Košút, </a:t>
            </a:r>
            <a:r>
              <a:rPr lang="sk-SK" spc="-10" dirty="0" err="1"/>
              <a:t>Jan</a:t>
            </a:r>
            <a:r>
              <a:rPr lang="sk-SK" spc="-10" dirty="0"/>
              <a:t> </a:t>
            </a:r>
            <a:r>
              <a:rPr lang="sk-SK" spc="-10" dirty="0" err="1"/>
              <a:t>Hocz</a:t>
            </a:r>
            <a:endParaRPr spc="-10" dirty="0"/>
          </a:p>
        </p:txBody>
      </p:sp>
      <p:sp>
        <p:nvSpPr>
          <p:cNvPr id="12" name="object 12"/>
          <p:cNvSpPr txBox="1"/>
          <p:nvPr/>
        </p:nvSpPr>
        <p:spPr>
          <a:xfrm>
            <a:off x="2222620" y="3495789"/>
            <a:ext cx="1396759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Komunikace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s GPS </a:t>
            </a: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modulem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PA6H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xfrm>
            <a:off x="4711700" y="3495789"/>
            <a:ext cx="993978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dirty="0"/>
              <a:t>December 18, 2019  </a:t>
            </a:r>
            <a:fld id="{81D60167-4931-47E6-BA6A-407CBD079E47}" type="slidenum">
              <a:rPr spc="-20" smtClean="0"/>
              <a:t>2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lang="sk-SK" spc="-20" dirty="0"/>
              <a:t>6</a:t>
            </a:r>
            <a:endParaRPr spc="-20" dirty="0"/>
          </a:p>
        </p:txBody>
      </p:sp>
      <p:sp>
        <p:nvSpPr>
          <p:cNvPr id="21" name="BlokTextu 20">
            <a:extLst>
              <a:ext uri="{FF2B5EF4-FFF2-40B4-BE49-F238E27FC236}">
                <a16:creationId xmlns:a16="http://schemas.microsoft.com/office/drawing/2014/main" id="{8C4C3F98-3C89-4DFD-BFEC-4F452B96C887}"/>
              </a:ext>
            </a:extLst>
          </p:cNvPr>
          <p:cNvSpPr txBox="1"/>
          <p:nvPr/>
        </p:nvSpPr>
        <p:spPr>
          <a:xfrm>
            <a:off x="596900" y="2082304"/>
            <a:ext cx="46482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850" dirty="0">
                <a:latin typeface="Consolas" panose="020B0609020204030204" pitchFamily="49" charset="0"/>
              </a:rPr>
              <a:t>$GPGGA,080454.000,4913.6219,N,01634.4144,E,1,6,2.13,287.1,M,43.5,M,,*5F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$GPGSA,A,3,01,03,23,11,19,17,,,,,,,2.32,2.13,0.94*01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$GPGSV,4,1,13,01,75,146,31,03,64,276,25,11,54,185,31,17,34,302,21*75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$GPGSV,4,2,13,39,32,168,,23,28,205,30,31,24,092,14,19,21,319,16*7B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$GPGSV,4,3,13,32,16,046,,08,03,182,,09,01,213,,22,,,25*47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$GPGSV,4,4,13,14,,,29*75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$GPRMC,080454.000,A,4913.6219,N,01634.4144,E,3.47,339.04,271119,,,A*65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$GPVTG,339.04,T,,M,3.47,N,6.42,K,A*30</a:t>
            </a: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7296" y="59839"/>
            <a:ext cx="3401404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sk-SK" spc="-15" dirty="0" err="1"/>
              <a:t>Zpracovávané</a:t>
            </a:r>
            <a:r>
              <a:rPr lang="sk-SK" spc="-15" dirty="0"/>
              <a:t> a zobrazované </a:t>
            </a:r>
            <a:r>
              <a:rPr lang="sk-SK" spc="-15" dirty="0" err="1"/>
              <a:t>data</a:t>
            </a:r>
            <a:endParaRPr spc="-15" dirty="0"/>
          </a:p>
        </p:txBody>
      </p:sp>
      <p:sp>
        <p:nvSpPr>
          <p:cNvPr id="3" name="object 3"/>
          <p:cNvSpPr/>
          <p:nvPr/>
        </p:nvSpPr>
        <p:spPr>
          <a:xfrm>
            <a:off x="5427040" y="30657"/>
            <a:ext cx="296951" cy="2969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25844" y="555546"/>
            <a:ext cx="4302760" cy="1263807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u="heavy" dirty="0">
                <a:uFill>
                  <a:solidFill>
                    <a:srgbClr val="00B050"/>
                  </a:solidFill>
                </a:uFill>
                <a:latin typeface="Tahoma"/>
                <a:cs typeface="Tahoma"/>
              </a:rPr>
              <a:t>Čas (UTC)</a:t>
            </a: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u="heavy" dirty="0" err="1">
                <a:uFill>
                  <a:solidFill>
                    <a:srgbClr val="00B0F0"/>
                  </a:solidFill>
                </a:uFill>
                <a:latin typeface="Tahoma"/>
                <a:cs typeface="Tahoma"/>
              </a:rPr>
              <a:t>Zeměpisná</a:t>
            </a:r>
            <a:r>
              <a:rPr lang="sk-SK" sz="1100" u="heavy" dirty="0">
                <a:uFill>
                  <a:solidFill>
                    <a:srgbClr val="00B0F0"/>
                  </a:solidFill>
                </a:uFill>
                <a:latin typeface="Tahoma"/>
                <a:cs typeface="Tahoma"/>
              </a:rPr>
              <a:t> </a:t>
            </a:r>
            <a:r>
              <a:rPr lang="sk-SK" sz="1100" u="heavy" dirty="0" err="1">
                <a:uFill>
                  <a:solidFill>
                    <a:srgbClr val="00B0F0"/>
                  </a:solidFill>
                </a:uFill>
                <a:latin typeface="Tahoma"/>
                <a:cs typeface="Tahoma"/>
              </a:rPr>
              <a:t>šířka</a:t>
            </a:r>
            <a:r>
              <a:rPr lang="sk-SK" sz="1100" u="heavy" dirty="0">
                <a:uFill>
                  <a:solidFill>
                    <a:srgbClr val="00B0F0"/>
                  </a:solidFill>
                </a:uFill>
                <a:latin typeface="Tahoma"/>
                <a:cs typeface="Tahoma"/>
              </a:rPr>
              <a:t>, </a:t>
            </a:r>
            <a:r>
              <a:rPr lang="sk-SK" sz="1100" u="heavy" dirty="0" err="1">
                <a:uFill>
                  <a:solidFill>
                    <a:srgbClr val="00B0F0"/>
                  </a:solidFill>
                </a:uFill>
                <a:latin typeface="Tahoma"/>
                <a:cs typeface="Tahoma"/>
              </a:rPr>
              <a:t>délka</a:t>
            </a:r>
            <a:r>
              <a:rPr lang="sk-SK" sz="1100" u="heavy" dirty="0">
                <a:uFill>
                  <a:solidFill>
                    <a:srgbClr val="00B0F0"/>
                  </a:solidFill>
                </a:uFill>
                <a:latin typeface="Tahoma"/>
                <a:cs typeface="Tahoma"/>
              </a:rPr>
              <a:t> </a:t>
            </a:r>
            <a:r>
              <a:rPr lang="sk-SK" sz="1100" dirty="0">
                <a:latin typeface="Tahoma"/>
                <a:cs typeface="Tahoma"/>
              </a:rPr>
              <a:t>(</a:t>
            </a:r>
            <a:r>
              <a:rPr lang="sk-SK" sz="1100" dirty="0" err="1">
                <a:latin typeface="Tahoma"/>
                <a:cs typeface="Tahoma"/>
              </a:rPr>
              <a:t>převod</a:t>
            </a:r>
            <a:r>
              <a:rPr lang="sk-SK" sz="1100" dirty="0">
                <a:latin typeface="Tahoma"/>
                <a:cs typeface="Tahoma"/>
              </a:rPr>
              <a:t> formátu na D.DDDDDD°)</a:t>
            </a: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u="heavy" dirty="0" err="1">
                <a:uFill>
                  <a:solidFill>
                    <a:srgbClr val="FFC000"/>
                  </a:solidFill>
                </a:uFill>
                <a:latin typeface="Tahoma"/>
                <a:cs typeface="Tahoma"/>
              </a:rPr>
              <a:t>Rychlost</a:t>
            </a:r>
            <a:r>
              <a:rPr lang="sk-SK" sz="1100" dirty="0">
                <a:latin typeface="Tahoma"/>
                <a:cs typeface="Tahoma"/>
              </a:rPr>
              <a:t> (km/h)</a:t>
            </a: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u="heavy" dirty="0">
                <a:uFill>
                  <a:solidFill>
                    <a:srgbClr val="FF0000"/>
                  </a:solidFill>
                </a:uFill>
                <a:latin typeface="Tahoma"/>
                <a:cs typeface="Tahoma"/>
              </a:rPr>
              <a:t>Výška</a:t>
            </a:r>
            <a:r>
              <a:rPr lang="sk-SK" sz="1100" dirty="0">
                <a:latin typeface="Tahoma"/>
                <a:cs typeface="Tahoma"/>
              </a:rPr>
              <a:t> (m)</a:t>
            </a: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u="heavy" dirty="0">
                <a:uFill>
                  <a:solidFill>
                    <a:srgbClr val="7030A0"/>
                  </a:solidFill>
                </a:uFill>
                <a:latin typeface="Tahoma"/>
                <a:cs typeface="Tahoma"/>
              </a:rPr>
              <a:t>Počet </a:t>
            </a:r>
            <a:r>
              <a:rPr lang="sk-SK" sz="1100" u="heavy" dirty="0" err="1">
                <a:uFill>
                  <a:solidFill>
                    <a:srgbClr val="7030A0"/>
                  </a:solidFill>
                </a:uFill>
                <a:latin typeface="Tahoma"/>
                <a:cs typeface="Tahoma"/>
              </a:rPr>
              <a:t>aktivních</a:t>
            </a:r>
            <a:r>
              <a:rPr lang="sk-SK" sz="1100" u="heavy" dirty="0">
                <a:uFill>
                  <a:solidFill>
                    <a:srgbClr val="7030A0"/>
                  </a:solidFill>
                </a:uFill>
                <a:latin typeface="Tahoma"/>
                <a:cs typeface="Tahoma"/>
              </a:rPr>
              <a:t> </a:t>
            </a:r>
            <a:r>
              <a:rPr lang="sk-SK" sz="1100" u="heavy" dirty="0" err="1">
                <a:uFill>
                  <a:solidFill>
                    <a:srgbClr val="7030A0"/>
                  </a:solidFill>
                </a:uFill>
                <a:latin typeface="Tahoma"/>
                <a:cs typeface="Tahoma"/>
              </a:rPr>
              <a:t>satelitů</a:t>
            </a:r>
            <a:endParaRPr lang="sk-SK" sz="1100" u="heavy" dirty="0">
              <a:uFill>
                <a:solidFill>
                  <a:srgbClr val="7030A0"/>
                </a:solidFill>
              </a:uFill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dirty="0">
                <a:latin typeface="Tahoma"/>
                <a:cs typeface="Tahoma"/>
              </a:rPr>
              <a:t>Kontrola správnosti </a:t>
            </a:r>
            <a:r>
              <a:rPr lang="sk-SK" sz="1100" dirty="0" err="1">
                <a:latin typeface="Tahoma"/>
                <a:cs typeface="Tahoma"/>
              </a:rPr>
              <a:t>dat</a:t>
            </a:r>
            <a:r>
              <a:rPr lang="sk-SK" sz="1100" dirty="0">
                <a:latin typeface="Tahoma"/>
                <a:cs typeface="Tahoma"/>
              </a:rPr>
              <a:t> pomocí </a:t>
            </a:r>
            <a:r>
              <a:rPr lang="sk-SK" sz="1100" u="heavy" dirty="0" err="1">
                <a:uFill>
                  <a:solidFill>
                    <a:srgbClr val="FF33CC"/>
                  </a:solidFill>
                </a:uFill>
                <a:latin typeface="Tahoma"/>
                <a:cs typeface="Tahoma"/>
              </a:rPr>
              <a:t>checksum</a:t>
            </a:r>
            <a:endParaRPr lang="sk-SK" sz="1100" u="heavy" dirty="0">
              <a:uFill>
                <a:solidFill>
                  <a:srgbClr val="FF33CC"/>
                </a:solidFill>
              </a:uFill>
              <a:latin typeface="Tahoma"/>
              <a:cs typeface="Tahom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3490353"/>
            <a:ext cx="1152525" cy="109855"/>
          </a:xfrm>
          <a:custGeom>
            <a:avLst/>
            <a:gdLst/>
            <a:ahLst/>
            <a:cxnLst/>
            <a:rect l="l" t="t" r="r" b="b"/>
            <a:pathLst>
              <a:path w="1152525" h="109854">
                <a:moveTo>
                  <a:pt x="1151978" y="0"/>
                </a:moveTo>
                <a:lnTo>
                  <a:pt x="0" y="0"/>
                </a:lnTo>
                <a:lnTo>
                  <a:pt x="0" y="109651"/>
                </a:lnTo>
                <a:lnTo>
                  <a:pt x="1151978" y="109651"/>
                </a:lnTo>
                <a:lnTo>
                  <a:pt x="1151978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64645AEB-AD87-4FE6-A559-637756BDDAE1}"/>
              </a:ext>
            </a:extLst>
          </p:cNvPr>
          <p:cNvSpPr txBox="1"/>
          <p:nvPr/>
        </p:nvSpPr>
        <p:spPr>
          <a:xfrm>
            <a:off x="601623" y="2082304"/>
            <a:ext cx="44196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850" dirty="0">
                <a:latin typeface="Consolas" panose="020B0609020204030204" pitchFamily="49" charset="0"/>
              </a:rPr>
              <a:t>$GPGGA,</a:t>
            </a:r>
            <a:r>
              <a:rPr lang="sk-SK" sz="850" u="heavy" dirty="0">
                <a:uFill>
                  <a:solidFill>
                    <a:srgbClr val="00B050"/>
                  </a:solidFill>
                </a:uFill>
                <a:latin typeface="Consolas" panose="020B0609020204030204" pitchFamily="49" charset="0"/>
              </a:rPr>
              <a:t>080454</a:t>
            </a:r>
            <a:r>
              <a:rPr lang="sk-SK" sz="850" dirty="0">
                <a:latin typeface="Consolas" panose="020B0609020204030204" pitchFamily="49" charset="0"/>
              </a:rPr>
              <a:t>.000,</a:t>
            </a:r>
            <a:r>
              <a:rPr lang="sk-SK" sz="850" u="heavy" dirty="0">
                <a:uFill>
                  <a:solidFill>
                    <a:srgbClr val="00B0F0"/>
                  </a:solidFill>
                </a:uFill>
                <a:latin typeface="Consolas" panose="020B0609020204030204" pitchFamily="49" charset="0"/>
              </a:rPr>
              <a:t>4913.6219,N,01634.4144,E</a:t>
            </a:r>
            <a:r>
              <a:rPr lang="sk-SK" sz="850" dirty="0">
                <a:latin typeface="Consolas" panose="020B0609020204030204" pitchFamily="49" charset="0"/>
              </a:rPr>
              <a:t>,1,</a:t>
            </a:r>
            <a:r>
              <a:rPr lang="sk-SK" sz="850" u="heavy" dirty="0">
                <a:uFill>
                  <a:solidFill>
                    <a:srgbClr val="7030A0"/>
                  </a:solidFill>
                </a:uFill>
                <a:latin typeface="Consolas" panose="020B0609020204030204" pitchFamily="49" charset="0"/>
              </a:rPr>
              <a:t>6</a:t>
            </a:r>
            <a:r>
              <a:rPr lang="sk-SK" sz="850" dirty="0">
                <a:latin typeface="Consolas" panose="020B0609020204030204" pitchFamily="49" charset="0"/>
              </a:rPr>
              <a:t>,2.13,</a:t>
            </a:r>
            <a:r>
              <a:rPr lang="sk-SK" sz="850" u="heavy" dirty="0">
                <a:uFill>
                  <a:solidFill>
                    <a:srgbClr val="FF0000"/>
                  </a:solidFill>
                </a:uFill>
                <a:latin typeface="Consolas" panose="020B0609020204030204" pitchFamily="49" charset="0"/>
              </a:rPr>
              <a:t>287.1,M</a:t>
            </a:r>
            <a:r>
              <a:rPr lang="sk-SK" sz="850" dirty="0">
                <a:latin typeface="Consolas" panose="020B0609020204030204" pitchFamily="49" charset="0"/>
              </a:rPr>
              <a:t>,43.5,M,,*</a:t>
            </a:r>
            <a:r>
              <a:rPr lang="sk-SK" sz="850" u="heavy" dirty="0">
                <a:uFill>
                  <a:solidFill>
                    <a:srgbClr val="FF33CC"/>
                  </a:solidFill>
                </a:uFill>
                <a:latin typeface="Consolas" panose="020B0609020204030204" pitchFamily="49" charset="0"/>
              </a:rPr>
              <a:t>5F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$GPGSA,A,3,01,03,23,11,19,17,,,,,,,2.32,2.13,0.94*</a:t>
            </a:r>
            <a:r>
              <a:rPr lang="sk-SK" sz="850" u="heavy" dirty="0">
                <a:uFill>
                  <a:solidFill>
                    <a:srgbClr val="FF33CC"/>
                  </a:solidFill>
                </a:uFill>
                <a:latin typeface="Consolas" panose="020B0609020204030204" pitchFamily="49" charset="0"/>
              </a:rPr>
              <a:t>01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$GPGSV,4,1,13,01,75,146,31,03,64,276,25,11,54,185,31,17,34,302,21*</a:t>
            </a:r>
            <a:r>
              <a:rPr lang="sk-SK" sz="850" u="heavy" dirty="0">
                <a:uFill>
                  <a:solidFill>
                    <a:srgbClr val="FF33CC"/>
                  </a:solidFill>
                </a:uFill>
                <a:latin typeface="Consolas" panose="020B0609020204030204" pitchFamily="49" charset="0"/>
              </a:rPr>
              <a:t>75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$GPGSV,4,2,13,39,32,168,,23,28,205,30,31,24,092,14,19,21,319,16*</a:t>
            </a:r>
            <a:r>
              <a:rPr lang="sk-SK" sz="850" u="heavy" dirty="0">
                <a:uFill>
                  <a:solidFill>
                    <a:srgbClr val="FF33CC"/>
                  </a:solidFill>
                </a:uFill>
                <a:latin typeface="Consolas" panose="020B0609020204030204" pitchFamily="49" charset="0"/>
              </a:rPr>
              <a:t>7B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$GPGSV,4,3,13,32,16,046,,08,03,182,,09,01,213,,22,,,25*</a:t>
            </a:r>
            <a:r>
              <a:rPr lang="sk-SK" sz="850" u="heavy" dirty="0">
                <a:uFill>
                  <a:solidFill>
                    <a:srgbClr val="FF33CC"/>
                  </a:solidFill>
                </a:uFill>
                <a:latin typeface="Consolas" panose="020B0609020204030204" pitchFamily="49" charset="0"/>
              </a:rPr>
              <a:t>47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$GPGSV,4,4,13,14,,,29*</a:t>
            </a:r>
            <a:r>
              <a:rPr lang="sk-SK" sz="850" u="heavy" dirty="0">
                <a:uFill>
                  <a:solidFill>
                    <a:srgbClr val="FF33CC"/>
                  </a:solidFill>
                </a:uFill>
                <a:latin typeface="Consolas" panose="020B0609020204030204" pitchFamily="49" charset="0"/>
              </a:rPr>
              <a:t>75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$GPRMC,</a:t>
            </a:r>
            <a:r>
              <a:rPr lang="sk-SK" sz="850" u="heavy" dirty="0">
                <a:uFill>
                  <a:solidFill>
                    <a:srgbClr val="00B050"/>
                  </a:solidFill>
                </a:uFill>
                <a:latin typeface="Consolas" panose="020B0609020204030204" pitchFamily="49" charset="0"/>
              </a:rPr>
              <a:t>080454</a:t>
            </a:r>
            <a:r>
              <a:rPr lang="sk-SK" sz="850" dirty="0">
                <a:latin typeface="Consolas" panose="020B0609020204030204" pitchFamily="49" charset="0"/>
              </a:rPr>
              <a:t>.000,A,</a:t>
            </a:r>
            <a:r>
              <a:rPr lang="sk-SK" sz="850" u="heavy" dirty="0">
                <a:uFill>
                  <a:solidFill>
                    <a:srgbClr val="00B0F0"/>
                  </a:solidFill>
                </a:uFill>
                <a:latin typeface="Consolas" panose="020B0609020204030204" pitchFamily="49" charset="0"/>
              </a:rPr>
              <a:t>4913.6219,N,01634.4144,E</a:t>
            </a:r>
            <a:r>
              <a:rPr lang="sk-SK" sz="850" dirty="0">
                <a:latin typeface="Consolas" panose="020B0609020204030204" pitchFamily="49" charset="0"/>
              </a:rPr>
              <a:t>,3.47,339.04,271119,,,A*</a:t>
            </a:r>
            <a:r>
              <a:rPr lang="sk-SK" sz="850" u="heavy" dirty="0">
                <a:uFill>
                  <a:solidFill>
                    <a:srgbClr val="FF33CC"/>
                  </a:solidFill>
                </a:uFill>
                <a:latin typeface="Consolas" panose="020B0609020204030204" pitchFamily="49" charset="0"/>
              </a:rPr>
              <a:t>65</a:t>
            </a:r>
          </a:p>
          <a:p>
            <a:r>
              <a:rPr lang="sk-SK" sz="850" dirty="0">
                <a:latin typeface="Consolas" panose="020B0609020204030204" pitchFamily="49" charset="0"/>
              </a:rPr>
              <a:t>$GPVTG,339.04,T,,M,3.47,N,</a:t>
            </a:r>
            <a:r>
              <a:rPr lang="sk-SK" sz="850" u="heavy" dirty="0">
                <a:uFill>
                  <a:solidFill>
                    <a:srgbClr val="FFC000"/>
                  </a:solidFill>
                </a:uFill>
                <a:latin typeface="Consolas" panose="020B0609020204030204" pitchFamily="49" charset="0"/>
              </a:rPr>
              <a:t>6.42,K</a:t>
            </a:r>
            <a:r>
              <a:rPr lang="sk-SK" sz="850" dirty="0">
                <a:latin typeface="Consolas" panose="020B0609020204030204" pitchFamily="49" charset="0"/>
              </a:rPr>
              <a:t>,A*</a:t>
            </a:r>
            <a:r>
              <a:rPr lang="sk-SK" sz="850" u="heavy" dirty="0">
                <a:uFill>
                  <a:solidFill>
                    <a:srgbClr val="FF33CC"/>
                  </a:solidFill>
                </a:uFill>
                <a:latin typeface="Consolas" panose="020B0609020204030204" pitchFamily="49" charset="0"/>
              </a:rPr>
              <a:t>30</a:t>
            </a:r>
          </a:p>
        </p:txBody>
      </p:sp>
      <p:sp>
        <p:nvSpPr>
          <p:cNvPr id="29" name="object 9">
            <a:extLst>
              <a:ext uri="{FF2B5EF4-FFF2-40B4-BE49-F238E27FC236}">
                <a16:creationId xmlns:a16="http://schemas.microsoft.com/office/drawing/2014/main" id="{F0F9DBE6-781C-4093-9B1D-863954294CA5}"/>
              </a:ext>
            </a:extLst>
          </p:cNvPr>
          <p:cNvSpPr/>
          <p:nvPr/>
        </p:nvSpPr>
        <p:spPr>
          <a:xfrm>
            <a:off x="1151978" y="3490353"/>
            <a:ext cx="3168015" cy="109855"/>
          </a:xfrm>
          <a:custGeom>
            <a:avLst/>
            <a:gdLst/>
            <a:ahLst/>
            <a:cxnLst/>
            <a:rect l="l" t="t" r="r" b="b"/>
            <a:pathLst>
              <a:path w="3168015" h="109854">
                <a:moveTo>
                  <a:pt x="3168015" y="0"/>
                </a:moveTo>
                <a:lnTo>
                  <a:pt x="0" y="0"/>
                </a:lnTo>
                <a:lnTo>
                  <a:pt x="0" y="109651"/>
                </a:lnTo>
                <a:lnTo>
                  <a:pt x="3168015" y="109651"/>
                </a:lnTo>
                <a:lnTo>
                  <a:pt x="3168015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10">
            <a:extLst>
              <a:ext uri="{FF2B5EF4-FFF2-40B4-BE49-F238E27FC236}">
                <a16:creationId xmlns:a16="http://schemas.microsoft.com/office/drawing/2014/main" id="{B298BBC5-9953-401E-AF1E-71906AEC0177}"/>
              </a:ext>
            </a:extLst>
          </p:cNvPr>
          <p:cNvSpPr/>
          <p:nvPr/>
        </p:nvSpPr>
        <p:spPr>
          <a:xfrm>
            <a:off x="4319994" y="3490353"/>
            <a:ext cx="1440180" cy="109855"/>
          </a:xfrm>
          <a:custGeom>
            <a:avLst/>
            <a:gdLst/>
            <a:ahLst/>
            <a:cxnLst/>
            <a:rect l="l" t="t" r="r" b="b"/>
            <a:pathLst>
              <a:path w="1440179" h="109854">
                <a:moveTo>
                  <a:pt x="1440002" y="0"/>
                </a:moveTo>
                <a:lnTo>
                  <a:pt x="0" y="0"/>
                </a:lnTo>
                <a:lnTo>
                  <a:pt x="0" y="109651"/>
                </a:lnTo>
                <a:lnTo>
                  <a:pt x="1440002" y="109651"/>
                </a:lnTo>
                <a:lnTo>
                  <a:pt x="1440002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11">
            <a:extLst>
              <a:ext uri="{FF2B5EF4-FFF2-40B4-BE49-F238E27FC236}">
                <a16:creationId xmlns:a16="http://schemas.microsoft.com/office/drawing/2014/main" id="{E828FE2A-894E-42D7-BCFD-8C5CFF4160CC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xfrm>
            <a:off x="167296" y="3495789"/>
            <a:ext cx="805854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pc="-10" dirty="0"/>
              <a:t>Martin Košút, </a:t>
            </a:r>
            <a:r>
              <a:rPr lang="sk-SK" spc="-10" dirty="0" err="1"/>
              <a:t>Jan</a:t>
            </a:r>
            <a:r>
              <a:rPr lang="sk-SK" spc="-10" dirty="0"/>
              <a:t> </a:t>
            </a:r>
            <a:r>
              <a:rPr lang="sk-SK" spc="-10" dirty="0" err="1"/>
              <a:t>Hocz</a:t>
            </a:r>
            <a:endParaRPr spc="-10" dirty="0"/>
          </a:p>
        </p:txBody>
      </p:sp>
      <p:sp>
        <p:nvSpPr>
          <p:cNvPr id="32" name="object 12">
            <a:extLst>
              <a:ext uri="{FF2B5EF4-FFF2-40B4-BE49-F238E27FC236}">
                <a16:creationId xmlns:a16="http://schemas.microsoft.com/office/drawing/2014/main" id="{CB14CD2F-93A0-4F3D-924D-DE827D1329C0}"/>
              </a:ext>
            </a:extLst>
          </p:cNvPr>
          <p:cNvSpPr txBox="1"/>
          <p:nvPr/>
        </p:nvSpPr>
        <p:spPr>
          <a:xfrm>
            <a:off x="2222620" y="3495789"/>
            <a:ext cx="1396759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Komunikace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s GPS </a:t>
            </a: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modulem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PA6H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3" name="object 13">
            <a:extLst>
              <a:ext uri="{FF2B5EF4-FFF2-40B4-BE49-F238E27FC236}">
                <a16:creationId xmlns:a16="http://schemas.microsoft.com/office/drawing/2014/main" id="{1473BF59-590E-4CA3-A0B8-EFB1B06CB41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4711700" y="3495789"/>
            <a:ext cx="993978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dirty="0"/>
              <a:t>December 18, 2019  </a:t>
            </a:r>
            <a:fld id="{81D60167-4931-47E6-BA6A-407CBD079E47}" type="slidenum">
              <a:rPr spc="-20" smtClean="0"/>
              <a:t>3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lang="sk-SK" spc="-20" dirty="0"/>
              <a:t>6</a:t>
            </a:r>
            <a:endParaRPr spc="-20" dirty="0"/>
          </a:p>
        </p:txBody>
      </p:sp>
    </p:spTree>
    <p:extLst>
      <p:ext uri="{BB962C8B-B14F-4D97-AF65-F5344CB8AC3E}">
        <p14:creationId xmlns:p14="http://schemas.microsoft.com/office/powerpoint/2010/main" val="139887543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7296" y="59839"/>
            <a:ext cx="2258403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sk-SK" spc="-15" dirty="0"/>
              <a:t>Vývojový diagram</a:t>
            </a:r>
            <a:endParaRPr spc="-15" dirty="0"/>
          </a:p>
        </p:txBody>
      </p:sp>
      <p:sp>
        <p:nvSpPr>
          <p:cNvPr id="3" name="object 3"/>
          <p:cNvSpPr/>
          <p:nvPr/>
        </p:nvSpPr>
        <p:spPr>
          <a:xfrm>
            <a:off x="5427040" y="30657"/>
            <a:ext cx="296951" cy="2969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3490353"/>
            <a:ext cx="1152525" cy="109855"/>
          </a:xfrm>
          <a:custGeom>
            <a:avLst/>
            <a:gdLst/>
            <a:ahLst/>
            <a:cxnLst/>
            <a:rect l="l" t="t" r="r" b="b"/>
            <a:pathLst>
              <a:path w="1152525" h="109854">
                <a:moveTo>
                  <a:pt x="1151978" y="0"/>
                </a:moveTo>
                <a:lnTo>
                  <a:pt x="0" y="0"/>
                </a:lnTo>
                <a:lnTo>
                  <a:pt x="0" y="109651"/>
                </a:lnTo>
                <a:lnTo>
                  <a:pt x="1151978" y="109651"/>
                </a:lnTo>
                <a:lnTo>
                  <a:pt x="1151978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151978" y="3490353"/>
            <a:ext cx="3168015" cy="109855"/>
          </a:xfrm>
          <a:custGeom>
            <a:avLst/>
            <a:gdLst/>
            <a:ahLst/>
            <a:cxnLst/>
            <a:rect l="l" t="t" r="r" b="b"/>
            <a:pathLst>
              <a:path w="3168015" h="109854">
                <a:moveTo>
                  <a:pt x="3168015" y="0"/>
                </a:moveTo>
                <a:lnTo>
                  <a:pt x="0" y="0"/>
                </a:lnTo>
                <a:lnTo>
                  <a:pt x="0" y="109651"/>
                </a:lnTo>
                <a:lnTo>
                  <a:pt x="3168015" y="109651"/>
                </a:lnTo>
                <a:lnTo>
                  <a:pt x="3168015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319994" y="3490353"/>
            <a:ext cx="1440180" cy="109855"/>
          </a:xfrm>
          <a:custGeom>
            <a:avLst/>
            <a:gdLst/>
            <a:ahLst/>
            <a:cxnLst/>
            <a:rect l="l" t="t" r="r" b="b"/>
            <a:pathLst>
              <a:path w="1440179" h="109854">
                <a:moveTo>
                  <a:pt x="1440002" y="0"/>
                </a:moveTo>
                <a:lnTo>
                  <a:pt x="0" y="0"/>
                </a:lnTo>
                <a:lnTo>
                  <a:pt x="0" y="109651"/>
                </a:lnTo>
                <a:lnTo>
                  <a:pt x="1440002" y="109651"/>
                </a:lnTo>
                <a:lnTo>
                  <a:pt x="1440002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34613E9-CBF2-4CEB-B874-7938FA0482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140" y="542342"/>
            <a:ext cx="2718489" cy="2698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object 9">
            <a:extLst>
              <a:ext uri="{FF2B5EF4-FFF2-40B4-BE49-F238E27FC236}">
                <a16:creationId xmlns:a16="http://schemas.microsoft.com/office/drawing/2014/main" id="{698C1462-37C7-46D5-BF2B-06EE763CD488}"/>
              </a:ext>
            </a:extLst>
          </p:cNvPr>
          <p:cNvSpPr/>
          <p:nvPr/>
        </p:nvSpPr>
        <p:spPr>
          <a:xfrm>
            <a:off x="1151978" y="3490353"/>
            <a:ext cx="3168015" cy="109855"/>
          </a:xfrm>
          <a:custGeom>
            <a:avLst/>
            <a:gdLst/>
            <a:ahLst/>
            <a:cxnLst/>
            <a:rect l="l" t="t" r="r" b="b"/>
            <a:pathLst>
              <a:path w="3168015" h="109854">
                <a:moveTo>
                  <a:pt x="3168015" y="0"/>
                </a:moveTo>
                <a:lnTo>
                  <a:pt x="0" y="0"/>
                </a:lnTo>
                <a:lnTo>
                  <a:pt x="0" y="109651"/>
                </a:lnTo>
                <a:lnTo>
                  <a:pt x="3168015" y="109651"/>
                </a:lnTo>
                <a:lnTo>
                  <a:pt x="3168015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10">
            <a:extLst>
              <a:ext uri="{FF2B5EF4-FFF2-40B4-BE49-F238E27FC236}">
                <a16:creationId xmlns:a16="http://schemas.microsoft.com/office/drawing/2014/main" id="{DD865191-3C36-4CA3-AAF1-669C34C204D0}"/>
              </a:ext>
            </a:extLst>
          </p:cNvPr>
          <p:cNvSpPr/>
          <p:nvPr/>
        </p:nvSpPr>
        <p:spPr>
          <a:xfrm>
            <a:off x="4319994" y="3490353"/>
            <a:ext cx="1440180" cy="109855"/>
          </a:xfrm>
          <a:custGeom>
            <a:avLst/>
            <a:gdLst/>
            <a:ahLst/>
            <a:cxnLst/>
            <a:rect l="l" t="t" r="r" b="b"/>
            <a:pathLst>
              <a:path w="1440179" h="109854">
                <a:moveTo>
                  <a:pt x="1440002" y="0"/>
                </a:moveTo>
                <a:lnTo>
                  <a:pt x="0" y="0"/>
                </a:lnTo>
                <a:lnTo>
                  <a:pt x="0" y="109651"/>
                </a:lnTo>
                <a:lnTo>
                  <a:pt x="1440002" y="109651"/>
                </a:lnTo>
                <a:lnTo>
                  <a:pt x="1440002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11">
            <a:extLst>
              <a:ext uri="{FF2B5EF4-FFF2-40B4-BE49-F238E27FC236}">
                <a16:creationId xmlns:a16="http://schemas.microsoft.com/office/drawing/2014/main" id="{5D3FCF4C-9664-4734-8450-8177DF505C88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xfrm>
            <a:off x="167296" y="3495789"/>
            <a:ext cx="805854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pc="-10" dirty="0"/>
              <a:t>Martin Košút, </a:t>
            </a:r>
            <a:r>
              <a:rPr lang="sk-SK" spc="-10" dirty="0" err="1"/>
              <a:t>Jan</a:t>
            </a:r>
            <a:r>
              <a:rPr lang="sk-SK" spc="-10" dirty="0"/>
              <a:t> </a:t>
            </a:r>
            <a:r>
              <a:rPr lang="sk-SK" spc="-10" dirty="0" err="1"/>
              <a:t>Hocz</a:t>
            </a:r>
            <a:endParaRPr spc="-10" dirty="0"/>
          </a:p>
        </p:txBody>
      </p:sp>
      <p:sp>
        <p:nvSpPr>
          <p:cNvPr id="32" name="object 12">
            <a:extLst>
              <a:ext uri="{FF2B5EF4-FFF2-40B4-BE49-F238E27FC236}">
                <a16:creationId xmlns:a16="http://schemas.microsoft.com/office/drawing/2014/main" id="{2D2A6ED2-528C-4EB5-893D-EB1D37C8F1E9}"/>
              </a:ext>
            </a:extLst>
          </p:cNvPr>
          <p:cNvSpPr txBox="1"/>
          <p:nvPr/>
        </p:nvSpPr>
        <p:spPr>
          <a:xfrm>
            <a:off x="2222620" y="3495789"/>
            <a:ext cx="1396759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Komunikace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s GPS </a:t>
            </a: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modulem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PA6H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3" name="object 13">
            <a:extLst>
              <a:ext uri="{FF2B5EF4-FFF2-40B4-BE49-F238E27FC236}">
                <a16:creationId xmlns:a16="http://schemas.microsoft.com/office/drawing/2014/main" id="{046DFD7D-94E8-4BB8-A6DB-49C1DDC9817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4711700" y="3495789"/>
            <a:ext cx="993978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dirty="0"/>
              <a:t>December 18, 2019  </a:t>
            </a:r>
            <a:fld id="{81D60167-4931-47E6-BA6A-407CBD079E47}" type="slidenum">
              <a:rPr spc="-20" smtClean="0"/>
              <a:t>4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lang="sk-SK" spc="-20" dirty="0"/>
              <a:t>6</a:t>
            </a:r>
            <a:endParaRPr spc="-20" dirty="0"/>
          </a:p>
        </p:txBody>
      </p:sp>
    </p:spTree>
    <p:extLst>
      <p:ext uri="{BB962C8B-B14F-4D97-AF65-F5344CB8AC3E}">
        <p14:creationId xmlns:p14="http://schemas.microsoft.com/office/powerpoint/2010/main" val="2377922089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7296" y="59839"/>
            <a:ext cx="1953603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sk-SK" spc="-35" dirty="0"/>
              <a:t>Exportovaná </a:t>
            </a:r>
            <a:r>
              <a:rPr lang="sk-SK" spc="-35" dirty="0" err="1"/>
              <a:t>data</a:t>
            </a:r>
            <a:endParaRPr spc="-30" dirty="0"/>
          </a:p>
        </p:txBody>
      </p:sp>
      <p:sp>
        <p:nvSpPr>
          <p:cNvPr id="3" name="object 3"/>
          <p:cNvSpPr/>
          <p:nvPr/>
        </p:nvSpPr>
        <p:spPr>
          <a:xfrm>
            <a:off x="5427040" y="30657"/>
            <a:ext cx="296951" cy="2969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0" y="3490353"/>
            <a:ext cx="1152525" cy="109855"/>
          </a:xfrm>
          <a:custGeom>
            <a:avLst/>
            <a:gdLst/>
            <a:ahLst/>
            <a:cxnLst/>
            <a:rect l="l" t="t" r="r" b="b"/>
            <a:pathLst>
              <a:path w="1152525" h="109854">
                <a:moveTo>
                  <a:pt x="1151978" y="0"/>
                </a:moveTo>
                <a:lnTo>
                  <a:pt x="0" y="0"/>
                </a:lnTo>
                <a:lnTo>
                  <a:pt x="0" y="109651"/>
                </a:lnTo>
                <a:lnTo>
                  <a:pt x="1151978" y="109651"/>
                </a:lnTo>
                <a:lnTo>
                  <a:pt x="1151978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7">
            <a:extLst>
              <a:ext uri="{FF2B5EF4-FFF2-40B4-BE49-F238E27FC236}">
                <a16:creationId xmlns:a16="http://schemas.microsoft.com/office/drawing/2014/main" id="{2315796C-F687-40AF-8584-E5574DB3C0CF}"/>
              </a:ext>
            </a:extLst>
          </p:cNvPr>
          <p:cNvSpPr txBox="1"/>
          <p:nvPr/>
        </p:nvSpPr>
        <p:spPr>
          <a:xfrm>
            <a:off x="125844" y="555546"/>
            <a:ext cx="4302760" cy="2718051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dirty="0">
                <a:latin typeface="Tahoma"/>
                <a:cs typeface="Tahoma"/>
              </a:rPr>
              <a:t>UART</a:t>
            </a: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dirty="0">
                <a:latin typeface="Tahoma"/>
                <a:cs typeface="Tahoma"/>
              </a:rPr>
              <a:t>*.</a:t>
            </a:r>
            <a:r>
              <a:rPr lang="sk-SK" sz="1100" dirty="0" err="1">
                <a:latin typeface="Tahoma"/>
                <a:cs typeface="Tahoma"/>
              </a:rPr>
              <a:t>csv</a:t>
            </a: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15621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tabLst>
                <a:tab pos="290195" algn="l"/>
              </a:tabLst>
            </a:pPr>
            <a:endParaRPr lang="sk-SK"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buFont typeface="Calibri"/>
              <a:buChar char="•"/>
              <a:tabLst>
                <a:tab pos="290195" algn="l"/>
              </a:tabLst>
            </a:pPr>
            <a:r>
              <a:rPr lang="sk-SK" sz="1100" dirty="0">
                <a:latin typeface="Tahoma"/>
                <a:cs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Mapa</a:t>
            </a:r>
            <a:r>
              <a:rPr lang="sk-SK" sz="1100" dirty="0">
                <a:latin typeface="Tahoma"/>
                <a:cs typeface="Tahoma"/>
              </a:rPr>
              <a:t>    </a:t>
            </a:r>
            <a:r>
              <a:rPr lang="sk-SK" sz="1100" dirty="0">
                <a:latin typeface="Tahoma"/>
                <a:cs typeface="Tahom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</a:t>
            </a:r>
            <a:endParaRPr lang="sk-SK" sz="1100" dirty="0">
              <a:latin typeface="Tahoma"/>
              <a:cs typeface="Tahoma"/>
            </a:endParaRPr>
          </a:p>
        </p:txBody>
      </p:sp>
      <p:sp>
        <p:nvSpPr>
          <p:cNvPr id="48" name="BlokTextu 47">
            <a:extLst>
              <a:ext uri="{FF2B5EF4-FFF2-40B4-BE49-F238E27FC236}">
                <a16:creationId xmlns:a16="http://schemas.microsoft.com/office/drawing/2014/main" id="{938A5D9D-3886-4FFD-A978-C255A1213112}"/>
              </a:ext>
            </a:extLst>
          </p:cNvPr>
          <p:cNvSpPr txBox="1"/>
          <p:nvPr/>
        </p:nvSpPr>
        <p:spPr>
          <a:xfrm>
            <a:off x="673100" y="1266825"/>
            <a:ext cx="4648200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850" dirty="0" err="1">
                <a:latin typeface="Consolas" panose="020B0609020204030204" pitchFamily="49" charset="0"/>
              </a:rPr>
              <a:t>Time,Latitude,Longitude,Speed</a:t>
            </a:r>
            <a:r>
              <a:rPr lang="sk-SK" sz="850" dirty="0">
                <a:latin typeface="Consolas" panose="020B0609020204030204" pitchFamily="49" charset="0"/>
              </a:rPr>
              <a:t>[km/h],</a:t>
            </a:r>
            <a:r>
              <a:rPr lang="sk-SK" sz="850" dirty="0" err="1">
                <a:latin typeface="Consolas" panose="020B0609020204030204" pitchFamily="49" charset="0"/>
              </a:rPr>
              <a:t>Altitude</a:t>
            </a:r>
            <a:r>
              <a:rPr lang="sk-SK" sz="850" dirty="0">
                <a:latin typeface="Consolas" panose="020B0609020204030204" pitchFamily="49" charset="0"/>
              </a:rPr>
              <a:t>[m],</a:t>
            </a:r>
            <a:r>
              <a:rPr lang="sk-SK" sz="850" dirty="0" err="1">
                <a:latin typeface="Consolas" panose="020B0609020204030204" pitchFamily="49" charset="0"/>
              </a:rPr>
              <a:t>Active_Satelites</a:t>
            </a:r>
            <a:r>
              <a:rPr lang="sk-SK" sz="850" dirty="0">
                <a:latin typeface="Consolas" panose="020B0609020204030204" pitchFamily="49" charset="0"/>
              </a:rPr>
              <a:t>,</a:t>
            </a:r>
          </a:p>
          <a:p>
            <a:r>
              <a:rPr lang="sk-SK" sz="850" dirty="0">
                <a:latin typeface="Consolas" panose="020B0609020204030204" pitchFamily="49" charset="0"/>
              </a:rPr>
              <a:t>14:36:10,+49.226879,+16.573978,0.45,296.8,5,</a:t>
            </a:r>
          </a:p>
          <a:p>
            <a:r>
              <a:rPr lang="sk-SK" sz="850" dirty="0">
                <a:latin typeface="Consolas" panose="020B0609020204030204" pitchFamily="49" charset="0"/>
              </a:rPr>
              <a:t>14:36:11,+49.226883,+16.573971,0.03,297.3,5,</a:t>
            </a:r>
          </a:p>
          <a:p>
            <a:r>
              <a:rPr lang="sk-SK" sz="850" dirty="0">
                <a:latin typeface="Consolas" panose="020B0609020204030204" pitchFamily="49" charset="0"/>
              </a:rPr>
              <a:t>14:36:12,+49.226883,+16.573967,0.15,297.6,5,</a:t>
            </a:r>
          </a:p>
          <a:p>
            <a:r>
              <a:rPr lang="sk-SK" sz="850" dirty="0">
                <a:latin typeface="Consolas" panose="020B0609020204030204" pitchFamily="49" charset="0"/>
              </a:rPr>
              <a:t>14:36:13,+49.226883,+16.573963,0.11,297.6,5,</a:t>
            </a:r>
          </a:p>
          <a:p>
            <a:r>
              <a:rPr lang="sk-SK" sz="850" dirty="0">
                <a:latin typeface="Consolas" panose="020B0609020204030204" pitchFamily="49" charset="0"/>
              </a:rPr>
              <a:t>14:36:14,+49.226883,+16.573963,0.24,297.7,5,</a:t>
            </a:r>
          </a:p>
          <a:p>
            <a:r>
              <a:rPr lang="sk-SK" sz="850" dirty="0">
                <a:latin typeface="Consolas" panose="020B0609020204030204" pitchFamily="49" charset="0"/>
              </a:rPr>
              <a:t>14:36:15,+49.226883,+16.573965,0.29,297.7,5,</a:t>
            </a:r>
          </a:p>
          <a:p>
            <a:r>
              <a:rPr lang="sk-SK" sz="850" dirty="0">
                <a:latin typeface="Consolas" panose="020B0609020204030204" pitchFamily="49" charset="0"/>
              </a:rPr>
              <a:t>14:36:16,+49.226883,+16.573963,0.12,297.7,5,</a:t>
            </a:r>
          </a:p>
          <a:p>
            <a:r>
              <a:rPr lang="sk-SK" sz="850" dirty="0">
                <a:latin typeface="Consolas" panose="020B0609020204030204" pitchFamily="49" charset="0"/>
              </a:rPr>
              <a:t>14:36:17,+49.226883,+16.573963,0.10,297.7,5,</a:t>
            </a:r>
          </a:p>
          <a:p>
            <a:r>
              <a:rPr lang="sk-SK" sz="850" dirty="0">
                <a:latin typeface="Consolas" panose="020B0609020204030204" pitchFamily="49" charset="0"/>
              </a:rPr>
              <a:t>14:36:18,+49.226883,+16.573961,0.12,297.7,5,</a:t>
            </a:r>
          </a:p>
        </p:txBody>
      </p:sp>
      <p:sp>
        <p:nvSpPr>
          <p:cNvPr id="59" name="object 9">
            <a:extLst>
              <a:ext uri="{FF2B5EF4-FFF2-40B4-BE49-F238E27FC236}">
                <a16:creationId xmlns:a16="http://schemas.microsoft.com/office/drawing/2014/main" id="{27AF60E1-F736-46CC-963E-AB3852D642E7}"/>
              </a:ext>
            </a:extLst>
          </p:cNvPr>
          <p:cNvSpPr/>
          <p:nvPr/>
        </p:nvSpPr>
        <p:spPr>
          <a:xfrm>
            <a:off x="1151978" y="3490353"/>
            <a:ext cx="3168015" cy="109855"/>
          </a:xfrm>
          <a:custGeom>
            <a:avLst/>
            <a:gdLst/>
            <a:ahLst/>
            <a:cxnLst/>
            <a:rect l="l" t="t" r="r" b="b"/>
            <a:pathLst>
              <a:path w="3168015" h="109854">
                <a:moveTo>
                  <a:pt x="3168015" y="0"/>
                </a:moveTo>
                <a:lnTo>
                  <a:pt x="0" y="0"/>
                </a:lnTo>
                <a:lnTo>
                  <a:pt x="0" y="109651"/>
                </a:lnTo>
                <a:lnTo>
                  <a:pt x="3168015" y="109651"/>
                </a:lnTo>
                <a:lnTo>
                  <a:pt x="3168015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0" name="object 10">
            <a:extLst>
              <a:ext uri="{FF2B5EF4-FFF2-40B4-BE49-F238E27FC236}">
                <a16:creationId xmlns:a16="http://schemas.microsoft.com/office/drawing/2014/main" id="{A2DBD21B-0C11-42DC-BC32-D23C00D536E6}"/>
              </a:ext>
            </a:extLst>
          </p:cNvPr>
          <p:cNvSpPr/>
          <p:nvPr/>
        </p:nvSpPr>
        <p:spPr>
          <a:xfrm>
            <a:off x="4319994" y="3490353"/>
            <a:ext cx="1440180" cy="109855"/>
          </a:xfrm>
          <a:custGeom>
            <a:avLst/>
            <a:gdLst/>
            <a:ahLst/>
            <a:cxnLst/>
            <a:rect l="l" t="t" r="r" b="b"/>
            <a:pathLst>
              <a:path w="1440179" h="109854">
                <a:moveTo>
                  <a:pt x="1440002" y="0"/>
                </a:moveTo>
                <a:lnTo>
                  <a:pt x="0" y="0"/>
                </a:lnTo>
                <a:lnTo>
                  <a:pt x="0" y="109651"/>
                </a:lnTo>
                <a:lnTo>
                  <a:pt x="1440002" y="109651"/>
                </a:lnTo>
                <a:lnTo>
                  <a:pt x="1440002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11">
            <a:extLst>
              <a:ext uri="{FF2B5EF4-FFF2-40B4-BE49-F238E27FC236}">
                <a16:creationId xmlns:a16="http://schemas.microsoft.com/office/drawing/2014/main" id="{37B85A5A-F3C1-4B17-AC7D-F279AC77A3C4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xfrm>
            <a:off x="167296" y="3495789"/>
            <a:ext cx="805854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pc="-10" dirty="0"/>
              <a:t>Martin Košút, </a:t>
            </a:r>
            <a:r>
              <a:rPr lang="sk-SK" spc="-10" dirty="0" err="1"/>
              <a:t>Jan</a:t>
            </a:r>
            <a:r>
              <a:rPr lang="sk-SK" spc="-10" dirty="0"/>
              <a:t> </a:t>
            </a:r>
            <a:r>
              <a:rPr lang="sk-SK" spc="-10" dirty="0" err="1"/>
              <a:t>Hocz</a:t>
            </a:r>
            <a:endParaRPr spc="-10" dirty="0"/>
          </a:p>
        </p:txBody>
      </p:sp>
      <p:sp>
        <p:nvSpPr>
          <p:cNvPr id="62" name="object 12">
            <a:extLst>
              <a:ext uri="{FF2B5EF4-FFF2-40B4-BE49-F238E27FC236}">
                <a16:creationId xmlns:a16="http://schemas.microsoft.com/office/drawing/2014/main" id="{54610429-AE10-4960-8F70-BF7C060F65AA}"/>
              </a:ext>
            </a:extLst>
          </p:cNvPr>
          <p:cNvSpPr txBox="1"/>
          <p:nvPr/>
        </p:nvSpPr>
        <p:spPr>
          <a:xfrm>
            <a:off x="2222620" y="3495789"/>
            <a:ext cx="1396759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Komunikace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s GPS </a:t>
            </a: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modulem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PA6H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63" name="object 13">
            <a:extLst>
              <a:ext uri="{FF2B5EF4-FFF2-40B4-BE49-F238E27FC236}">
                <a16:creationId xmlns:a16="http://schemas.microsoft.com/office/drawing/2014/main" id="{E780F3E6-646B-4B74-87B8-1347D9B4B10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4711700" y="3495789"/>
            <a:ext cx="993978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dirty="0"/>
              <a:t>December 18, 2019  </a:t>
            </a:r>
            <a:fld id="{81D60167-4931-47E6-BA6A-407CBD079E47}" type="slidenum">
              <a:rPr spc="-20" smtClean="0"/>
              <a:t>5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lang="sk-SK" spc="-20" dirty="0"/>
              <a:t>6</a:t>
            </a:r>
            <a:endParaRPr spc="-20" dirty="0"/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5427040" y="30657"/>
            <a:ext cx="296951" cy="2969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0" y="3490353"/>
            <a:ext cx="1152525" cy="109855"/>
          </a:xfrm>
          <a:custGeom>
            <a:avLst/>
            <a:gdLst/>
            <a:ahLst/>
            <a:cxnLst/>
            <a:rect l="l" t="t" r="r" b="b"/>
            <a:pathLst>
              <a:path w="1152525" h="109854">
                <a:moveTo>
                  <a:pt x="1151978" y="0"/>
                </a:moveTo>
                <a:lnTo>
                  <a:pt x="0" y="0"/>
                </a:lnTo>
                <a:lnTo>
                  <a:pt x="0" y="109651"/>
                </a:lnTo>
                <a:lnTo>
                  <a:pt x="1151978" y="109651"/>
                </a:lnTo>
                <a:lnTo>
                  <a:pt x="1151978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7">
            <a:extLst>
              <a:ext uri="{FF2B5EF4-FFF2-40B4-BE49-F238E27FC236}">
                <a16:creationId xmlns:a16="http://schemas.microsoft.com/office/drawing/2014/main" id="{2315796C-F687-40AF-8584-E5574DB3C0CF}"/>
              </a:ext>
            </a:extLst>
          </p:cNvPr>
          <p:cNvSpPr txBox="1"/>
          <p:nvPr/>
        </p:nvSpPr>
        <p:spPr>
          <a:xfrm>
            <a:off x="376117" y="1495334"/>
            <a:ext cx="5086438" cy="609781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56210">
              <a:lnSpc>
                <a:spcPct val="100000"/>
              </a:lnSpc>
              <a:spcBef>
                <a:spcPts val="334"/>
              </a:spcBef>
              <a:buClr>
                <a:srgbClr val="E4002B"/>
              </a:buClr>
              <a:buSzPct val="90909"/>
              <a:tabLst>
                <a:tab pos="290195" algn="l"/>
              </a:tabLst>
            </a:pPr>
            <a:r>
              <a:rPr lang="sk-SK" sz="3600" dirty="0" err="1">
                <a:latin typeface="Tahoma"/>
                <a:cs typeface="Tahoma"/>
              </a:rPr>
              <a:t>Děkujeme</a:t>
            </a:r>
            <a:r>
              <a:rPr lang="sk-SK" sz="3600" dirty="0">
                <a:latin typeface="Tahoma"/>
                <a:cs typeface="Tahoma"/>
              </a:rPr>
              <a:t> za </a:t>
            </a:r>
            <a:r>
              <a:rPr lang="sk-SK" sz="3600" dirty="0" err="1">
                <a:latin typeface="Tahoma"/>
                <a:cs typeface="Tahoma"/>
              </a:rPr>
              <a:t>pozornost</a:t>
            </a:r>
            <a:endParaRPr lang="sk-SK" sz="3600" dirty="0">
              <a:latin typeface="Tahoma"/>
              <a:cs typeface="Tahoma"/>
            </a:endParaRPr>
          </a:p>
        </p:txBody>
      </p:sp>
      <p:sp>
        <p:nvSpPr>
          <p:cNvPr id="17" name="object 9">
            <a:extLst>
              <a:ext uri="{FF2B5EF4-FFF2-40B4-BE49-F238E27FC236}">
                <a16:creationId xmlns:a16="http://schemas.microsoft.com/office/drawing/2014/main" id="{75E450AC-E93A-4721-8648-48D6E8912810}"/>
              </a:ext>
            </a:extLst>
          </p:cNvPr>
          <p:cNvSpPr/>
          <p:nvPr/>
        </p:nvSpPr>
        <p:spPr>
          <a:xfrm>
            <a:off x="1151978" y="3490353"/>
            <a:ext cx="3168015" cy="109855"/>
          </a:xfrm>
          <a:custGeom>
            <a:avLst/>
            <a:gdLst/>
            <a:ahLst/>
            <a:cxnLst/>
            <a:rect l="l" t="t" r="r" b="b"/>
            <a:pathLst>
              <a:path w="3168015" h="109854">
                <a:moveTo>
                  <a:pt x="3168015" y="0"/>
                </a:moveTo>
                <a:lnTo>
                  <a:pt x="0" y="0"/>
                </a:lnTo>
                <a:lnTo>
                  <a:pt x="0" y="109651"/>
                </a:lnTo>
                <a:lnTo>
                  <a:pt x="3168015" y="109651"/>
                </a:lnTo>
                <a:lnTo>
                  <a:pt x="3168015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10">
            <a:extLst>
              <a:ext uri="{FF2B5EF4-FFF2-40B4-BE49-F238E27FC236}">
                <a16:creationId xmlns:a16="http://schemas.microsoft.com/office/drawing/2014/main" id="{F3BC5968-8712-4E58-9F34-2FC926DD4B93}"/>
              </a:ext>
            </a:extLst>
          </p:cNvPr>
          <p:cNvSpPr/>
          <p:nvPr/>
        </p:nvSpPr>
        <p:spPr>
          <a:xfrm>
            <a:off x="4319994" y="3490353"/>
            <a:ext cx="1440180" cy="109855"/>
          </a:xfrm>
          <a:custGeom>
            <a:avLst/>
            <a:gdLst/>
            <a:ahLst/>
            <a:cxnLst/>
            <a:rect l="l" t="t" r="r" b="b"/>
            <a:pathLst>
              <a:path w="1440179" h="109854">
                <a:moveTo>
                  <a:pt x="1440002" y="0"/>
                </a:moveTo>
                <a:lnTo>
                  <a:pt x="0" y="0"/>
                </a:lnTo>
                <a:lnTo>
                  <a:pt x="0" y="109651"/>
                </a:lnTo>
                <a:lnTo>
                  <a:pt x="1440002" y="109651"/>
                </a:lnTo>
                <a:lnTo>
                  <a:pt x="1440002" y="0"/>
                </a:lnTo>
                <a:close/>
              </a:path>
            </a:pathLst>
          </a:custGeom>
          <a:solidFill>
            <a:srgbClr val="E400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1">
            <a:extLst>
              <a:ext uri="{FF2B5EF4-FFF2-40B4-BE49-F238E27FC236}">
                <a16:creationId xmlns:a16="http://schemas.microsoft.com/office/drawing/2014/main" id="{FD904B0D-BEE2-4F34-8377-1E10708DACC7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xfrm>
            <a:off x="167296" y="3495789"/>
            <a:ext cx="805854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pc="-10" dirty="0"/>
              <a:t>Martin Košút, </a:t>
            </a:r>
            <a:r>
              <a:rPr lang="sk-SK" spc="-10" dirty="0" err="1"/>
              <a:t>Jan</a:t>
            </a:r>
            <a:r>
              <a:rPr lang="sk-SK" spc="-10" dirty="0"/>
              <a:t> </a:t>
            </a:r>
            <a:r>
              <a:rPr lang="sk-SK" spc="-10" dirty="0" err="1"/>
              <a:t>Hocz</a:t>
            </a:r>
            <a:endParaRPr spc="-10" dirty="0"/>
          </a:p>
        </p:txBody>
      </p:sp>
      <p:sp>
        <p:nvSpPr>
          <p:cNvPr id="20" name="object 12">
            <a:extLst>
              <a:ext uri="{FF2B5EF4-FFF2-40B4-BE49-F238E27FC236}">
                <a16:creationId xmlns:a16="http://schemas.microsoft.com/office/drawing/2014/main" id="{9D877D35-D126-4A33-B0F8-F112B53654C6}"/>
              </a:ext>
            </a:extLst>
          </p:cNvPr>
          <p:cNvSpPr txBox="1"/>
          <p:nvPr/>
        </p:nvSpPr>
        <p:spPr>
          <a:xfrm>
            <a:off x="2222620" y="3495789"/>
            <a:ext cx="1396759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Komunikace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s GPS </a:t>
            </a:r>
            <a:r>
              <a:rPr lang="sk-SK" sz="600" dirty="0" err="1">
                <a:solidFill>
                  <a:schemeClr val="bg1"/>
                </a:solidFill>
                <a:latin typeface="Arial"/>
                <a:cs typeface="Arial"/>
              </a:rPr>
              <a:t>modulem</a:t>
            </a:r>
            <a:r>
              <a:rPr lang="sk-SK" sz="600" dirty="0">
                <a:solidFill>
                  <a:schemeClr val="bg1"/>
                </a:solidFill>
                <a:latin typeface="Arial"/>
                <a:cs typeface="Arial"/>
              </a:rPr>
              <a:t> PA6H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1" name="object 13">
            <a:extLst>
              <a:ext uri="{FF2B5EF4-FFF2-40B4-BE49-F238E27FC236}">
                <a16:creationId xmlns:a16="http://schemas.microsoft.com/office/drawing/2014/main" id="{D63DA2A9-E765-44AD-953F-6154F0CC493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4711700" y="3495789"/>
            <a:ext cx="993978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75"/>
              </a:lnSpc>
            </a:pPr>
            <a:r>
              <a:rPr lang="sk-SK" dirty="0"/>
              <a:t>December 18, 2019  </a:t>
            </a:r>
            <a:fld id="{81D60167-4931-47E6-BA6A-407CBD079E47}" type="slidenum">
              <a:rPr spc="-20" smtClean="0"/>
              <a:t>6</a:t>
            </a:fld>
            <a:r>
              <a:rPr spc="-20" dirty="0"/>
              <a:t> </a:t>
            </a:r>
            <a:r>
              <a:rPr spc="150" dirty="0"/>
              <a:t>/</a:t>
            </a:r>
            <a:r>
              <a:rPr spc="5" dirty="0"/>
              <a:t> </a:t>
            </a:r>
            <a:r>
              <a:rPr lang="sk-SK" spc="-20" dirty="0"/>
              <a:t>6</a:t>
            </a:r>
            <a:endParaRPr spc="-20" dirty="0"/>
          </a:p>
        </p:txBody>
      </p:sp>
    </p:spTree>
    <p:extLst>
      <p:ext uri="{BB962C8B-B14F-4D97-AF65-F5344CB8AC3E}">
        <p14:creationId xmlns:p14="http://schemas.microsoft.com/office/powerpoint/2010/main" val="2376797844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468</Words>
  <Application>Microsoft Office PowerPoint</Application>
  <PresentationFormat>Vlastná</PresentationFormat>
  <Paragraphs>76</Paragraphs>
  <Slides>6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5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6</vt:i4>
      </vt:variant>
    </vt:vector>
  </HeadingPairs>
  <TitlesOfParts>
    <vt:vector size="12" baseType="lpstr">
      <vt:lpstr>Calibri</vt:lpstr>
      <vt:lpstr>Tahoma</vt:lpstr>
      <vt:lpstr>Consolas</vt:lpstr>
      <vt:lpstr>Times New Roman</vt:lpstr>
      <vt:lpstr>Arial</vt:lpstr>
      <vt:lpstr>Office Theme</vt:lpstr>
      <vt:lpstr>Komunikace s GPS modulem PA6H</vt:lpstr>
      <vt:lpstr>Výstup z GPS modulu PA6H</vt:lpstr>
      <vt:lpstr>Zpracovávané a zobrazované data</vt:lpstr>
      <vt:lpstr>Vývojový diagram</vt:lpstr>
      <vt:lpstr>Exportovaná data</vt:lpstr>
      <vt:lpstr>Prezentácia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Komunikace s GPS modulem PA6H</dc:title>
  <dc:creator>Martin Košút</dc:creator>
  <cp:lastModifiedBy>Martin Košút</cp:lastModifiedBy>
  <cp:revision>15</cp:revision>
  <dcterms:created xsi:type="dcterms:W3CDTF">2019-12-16T19:40:30Z</dcterms:created>
  <dcterms:modified xsi:type="dcterms:W3CDTF">2019-12-16T22:22:19Z</dcterms:modified>
</cp:coreProperties>
</file>